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3F8EC-F64F-4884-951A-E2D035C2B792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11CAA-3F1B-40E6-ADE4-9F5517800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9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33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19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3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10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Location and whom she defeated?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7C0A5-F13D-4C13-AAA1-C05E9D3EA5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overview</a:t>
            </a:r>
            <a:r>
              <a:rPr lang="en-US" baseline="0" dirty="0"/>
              <a:t> of the schemes.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7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32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2B12C-FCC7-4CE0-B6E3-846F4DF3DB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2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Aamaa</a:t>
            </a:r>
            <a:r>
              <a:rPr lang="en-US" dirty="0"/>
              <a:t> </a:t>
            </a:r>
            <a:r>
              <a:rPr lang="en-US" dirty="0" err="1"/>
              <a:t>khaamai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temaa</a:t>
            </a:r>
            <a:r>
              <a:rPr lang="en-US" baseline="0" dirty="0"/>
              <a:t> </a:t>
            </a:r>
            <a:r>
              <a:rPr lang="en-US" baseline="0" dirty="0" err="1"/>
              <a:t>khaami</a:t>
            </a:r>
            <a:r>
              <a:rPr lang="en-US" baseline="0" dirty="0"/>
              <a:t> </a:t>
            </a:r>
            <a:r>
              <a:rPr lang="en-US" baseline="0" dirty="0" err="1"/>
              <a:t>walli</a:t>
            </a:r>
            <a:r>
              <a:rPr lang="en-US" baseline="0" dirty="0"/>
              <a:t> </a:t>
            </a:r>
            <a:r>
              <a:rPr lang="en-US" baseline="0" dirty="0" err="1"/>
              <a:t>nai</a:t>
            </a:r>
            <a:r>
              <a:rPr lang="en-US" baseline="0" dirty="0"/>
              <a:t> </a:t>
            </a:r>
            <a:r>
              <a:rPr lang="en-US" baseline="0" dirty="0" err="1"/>
              <a:t>karvi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55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3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Mains- direct unlikely but indirectly</a:t>
            </a:r>
            <a:r>
              <a:rPr lang="en-US" baseline="0" dirty="0"/>
              <a:t> a fodder on questions related to startups.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8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Fodder: 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0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Anchoring of </a:t>
            </a:r>
            <a:r>
              <a:rPr lang="en-US" dirty="0" err="1"/>
              <a:t>Jagrutiben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31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00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Lodha</a:t>
            </a:r>
            <a:r>
              <a:rPr lang="en-US" dirty="0"/>
              <a:t> will be on first page, editorial, and even sports</a:t>
            </a:r>
            <a:r>
              <a:rPr lang="en-US" baseline="0" dirty="0"/>
              <a:t> 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560F4-F4FA-4317-B563-E90F930008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0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9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638" y="914400"/>
            <a:ext cx="690562" cy="5262563"/>
          </a:xfrm>
          <a:solidFill>
            <a:srgbClr val="0070C0">
              <a:alpha val="50000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66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4099" y="605369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638" y="914400"/>
            <a:ext cx="690562" cy="5262563"/>
          </a:xfrm>
          <a:solidFill>
            <a:srgbClr val="0070C0">
              <a:alpha val="50000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082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2122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32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4207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71" y="2654784"/>
            <a:ext cx="3089805" cy="3587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92D050"/>
              </a:buClr>
              <a:buFont typeface="Wingdings" panose="05000000000000000000" pitchFamily="2" charset="2"/>
              <a:buChar char="Ø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8889771" y="6241799"/>
            <a:ext cx="3089805" cy="555652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400" dirty="0"/>
              <a:t>रट्टा मारो जिंदाबाद!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62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ü"/>
              <a:defRPr sz="4000">
                <a:solidFill>
                  <a:schemeClr val="accent4">
                    <a:lumMod val="50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570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288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86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369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2943498"/>
            <a:ext cx="2803525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44000" y="914400"/>
            <a:ext cx="2803525" cy="202882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3200">
                <a:latin typeface="Franklin Gothic Medium Cond" panose="020B0606030402020204" pitchFamily="34" charset="0"/>
              </a:defRPr>
            </a:lvl1pPr>
            <a:lvl2pPr algn="ctr">
              <a:defRPr sz="2800">
                <a:latin typeface="Franklin Gothic Medium Cond" panose="020B0606030402020204" pitchFamily="34" charset="0"/>
              </a:defRPr>
            </a:lvl2pPr>
            <a:lvl3pPr algn="ctr">
              <a:defRPr sz="2400">
                <a:latin typeface="Franklin Gothic Medium Cond" panose="020B0606030402020204" pitchFamily="34" charset="0"/>
              </a:defRPr>
            </a:lvl3pPr>
            <a:lvl4pPr algn="ctr">
              <a:defRPr sz="2000">
                <a:latin typeface="Franklin Gothic Medium Cond" panose="020B0606030402020204" pitchFamily="34" charset="0"/>
              </a:defRPr>
            </a:lvl4pPr>
            <a:lvl5pPr algn="ctr">
              <a:defRPr sz="20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351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959" y="2254"/>
            <a:ext cx="3364455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395547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Wingdings" panose="05000000000000000000" pitchFamily="2" charset="2"/>
              <a:buChar char="v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9144000" y="1651519"/>
            <a:ext cx="2803525" cy="427938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44000" y="895350"/>
            <a:ext cx="2803525" cy="75565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b="0" i="0">
                <a:latin typeface="Franklin Gothic Demi Cond" panose="020B0706030402020204" pitchFamily="34" charset="0"/>
              </a:defRPr>
            </a:lvl1pPr>
            <a:lvl2pPr marL="457200" indent="0" algn="ctr">
              <a:buNone/>
              <a:defRPr b="0" i="0">
                <a:latin typeface="Franklin Gothic Demi Cond" panose="020B0706030402020204" pitchFamily="34" charset="0"/>
              </a:defRPr>
            </a:lvl2pPr>
            <a:lvl3pPr marL="914400" indent="0" algn="ctr">
              <a:buNone/>
              <a:defRPr b="0" i="0">
                <a:latin typeface="Franklin Gothic Demi Cond" panose="020B0706030402020204" pitchFamily="34" charset="0"/>
              </a:defRPr>
            </a:lvl3pPr>
            <a:lvl4pPr marL="1371600" indent="0" algn="ctr">
              <a:buNone/>
              <a:defRPr b="0" i="0">
                <a:latin typeface="Franklin Gothic Demi Cond" panose="020B0706030402020204" pitchFamily="34" charset="0"/>
              </a:defRPr>
            </a:lvl4pPr>
            <a:lvl5pPr marL="1828800" indent="0" algn="ctr">
              <a:buNone/>
              <a:defRPr b="0" i="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6235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8" y="2920999"/>
            <a:ext cx="3053918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242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532" y="1783664"/>
            <a:ext cx="3089805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5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0"/>
            <a:ext cx="3089805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7863" y="2374677"/>
            <a:ext cx="2637144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2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5138"/>
            <a:ext cx="10515600" cy="2218795"/>
          </a:xfrm>
        </p:spPr>
        <p:txBody>
          <a:bodyPr anchor="ctr"/>
          <a:lstStyle>
            <a:lvl1pPr algn="ctr">
              <a:defRPr sz="60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21000"/>
            <a:ext cx="10515600" cy="3168651"/>
          </a:xfrm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4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75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20034"/>
            <a:ext cx="51816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20034"/>
            <a:ext cx="51816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36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22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55800"/>
            <a:ext cx="5157787" cy="4255559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955800"/>
            <a:ext cx="5157787" cy="42338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795524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45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534" y="1233488"/>
            <a:ext cx="5752042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750454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7"/>
            <a:ext cx="2201333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982200" y="4885266"/>
            <a:ext cx="2201333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6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236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0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ED7-5099-46B0-8817-81075F98CA4F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D21F-725F-4FC5-B4D2-6B786F4576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32754" y="2885257"/>
            <a:ext cx="4089836" cy="10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659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087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345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765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704263" y="365125"/>
            <a:ext cx="2649537" cy="5811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939800"/>
            <a:ext cx="7772400" cy="52371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4938"/>
            <a:ext cx="77724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8886547" y="2410179"/>
            <a:ext cx="3071673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FFC000"/>
              </a:buClr>
              <a:buFont typeface="+mj-lt"/>
              <a:buAutoNum type="arabicPeriod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95425" y="410964"/>
            <a:ext cx="3062795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1532" y="0"/>
            <a:ext cx="3085565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47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93848"/>
            <a:ext cx="105156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Heavy" panose="020B09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4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233488"/>
            <a:ext cx="5157787" cy="4977872"/>
          </a:xfrm>
        </p:spPr>
        <p:txBody>
          <a:bodyPr>
            <a:normAutofit/>
          </a:bodyPr>
          <a:lstStyle>
            <a:lvl1pPr marL="2286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6858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11430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6002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2057400" indent="-228600">
              <a:buClr>
                <a:srgbClr val="00B050"/>
              </a:buClr>
              <a:buFont typeface="Wingdings" panose="05000000000000000000" pitchFamily="2" charset="2"/>
              <a:buChar char="q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1233488"/>
            <a:ext cx="5157787" cy="4956175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196013" y="94906"/>
            <a:ext cx="5157787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87533" y="1066800"/>
            <a:ext cx="8467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616" y="127321"/>
            <a:ext cx="10035251" cy="6049641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92668" y="2774938"/>
            <a:ext cx="4089836" cy="1028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8837" y="2490959"/>
            <a:ext cx="5829344" cy="15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820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2736883"/>
            <a:ext cx="3089805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39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287868"/>
            <a:ext cx="7755466" cy="5889096"/>
          </a:xfrm>
        </p:spPr>
        <p:txBody>
          <a:bodyPr>
            <a:normAutofit/>
          </a:bodyPr>
          <a:lstStyle>
            <a:lvl1pPr marL="2286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rgbClr val="FFC000"/>
              </a:buClr>
              <a:buFont typeface="Wingdings" panose="05000000000000000000" pitchFamily="2" charset="2"/>
              <a:buChar char="q"/>
              <a:defRPr sz="4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609" y="3091681"/>
            <a:ext cx="38100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38067" y="0"/>
            <a:ext cx="3759200" cy="6463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9353" y="646331"/>
            <a:ext cx="3712513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3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8881533" y="1718733"/>
            <a:ext cx="3089805" cy="4458229"/>
          </a:xfrm>
          <a:prstGeom prst="flowChartManualInp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3200">
                <a:latin typeface="Franklin Gothic Demi Cond" panose="020B0706030402020204" pitchFamily="34" charset="0"/>
              </a:defRPr>
            </a:lvl1pPr>
            <a:lvl2pPr>
              <a:defRPr sz="3200">
                <a:latin typeface="Franklin Gothic Demi Cond" panose="020B0706030402020204" pitchFamily="34" charset="0"/>
              </a:defRPr>
            </a:lvl2pPr>
            <a:lvl3pPr>
              <a:defRPr sz="3200">
                <a:latin typeface="Franklin Gothic Demi Cond" panose="020B0706030402020204" pitchFamily="34" charset="0"/>
              </a:defRPr>
            </a:lvl3pPr>
            <a:lvl4pPr>
              <a:defRPr sz="3200">
                <a:latin typeface="Franklin Gothic Demi Cond" panose="020B0706030402020204" pitchFamily="34" charset="0"/>
              </a:defRPr>
            </a:lvl4pPr>
            <a:lvl5pPr>
              <a:defRPr sz="32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487759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6858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1430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6002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057400" indent="-22860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6145"/>
          <a:stretch/>
        </p:blipFill>
        <p:spPr>
          <a:xfrm>
            <a:off x="8880389" y="2786244"/>
            <a:ext cx="308919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67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7868"/>
            <a:ext cx="8498331" cy="5889096"/>
          </a:xfrm>
        </p:spPr>
        <p:txBody>
          <a:bodyPr>
            <a:normAutofit/>
          </a:bodyPr>
          <a:lstStyle>
            <a:lvl1pPr marL="7429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12001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6573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21145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2571750" indent="-742950">
              <a:buClr>
                <a:srgbClr val="C00000"/>
              </a:buClr>
              <a:buFont typeface="+mj-lt"/>
              <a:buAutoNum type="arabicParenR"/>
              <a:defRPr sz="4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81533" y="646331"/>
            <a:ext cx="3090333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4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00" y="6131387"/>
            <a:ext cx="2972018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882063" y="0"/>
            <a:ext cx="3089275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32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8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Answer Frame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48"/>
          <a:stretch/>
        </p:blipFill>
        <p:spPr>
          <a:xfrm>
            <a:off x="8888627" y="2736883"/>
            <a:ext cx="30827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3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C72D9-58D2-484B-BCFC-45178355C751}" type="datetimeFigureOut">
              <a:rPr lang="en-US" smtClean="0"/>
              <a:t>16-Feb-16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4951-7DB9-4BB8-A544-B8E262793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8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6.png"/><Relationship Id="rId5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9.png"/><Relationship Id="rId5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presidentofindia.nic.in/speeches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pib.nic.in/newsite/PrintRelease.aspx?relid=134336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049"/>
            <a:ext cx="12016509" cy="515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254" y="145241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92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Prelim: Match the following- Committee vs. purpose (</a:t>
            </a:r>
            <a:r>
              <a:rPr lang="en-US" dirty="0" err="1"/>
              <a:t>Mugdal</a:t>
            </a:r>
            <a:r>
              <a:rPr lang="en-US" dirty="0"/>
              <a:t>, </a:t>
            </a:r>
            <a:r>
              <a:rPr lang="en-US" dirty="0" err="1"/>
              <a:t>Lodha</a:t>
            </a:r>
            <a:r>
              <a:rPr lang="en-US" dirty="0"/>
              <a:t>, </a:t>
            </a:r>
            <a:r>
              <a:rPr lang="en-US" dirty="0" err="1"/>
              <a:t>Benegal</a:t>
            </a:r>
            <a:r>
              <a:rPr lang="en-US" dirty="0"/>
              <a:t>, </a:t>
            </a:r>
            <a:r>
              <a:rPr lang="en-US" dirty="0" err="1"/>
              <a:t>Subramanium</a:t>
            </a:r>
            <a:r>
              <a:rPr lang="en-US" dirty="0"/>
              <a:t>….); who made the Committee</a:t>
            </a:r>
          </a:p>
          <a:p>
            <a:r>
              <a:rPr lang="en-US" dirty="0"/>
              <a:t>GS2: statutory body for sports? </a:t>
            </a:r>
          </a:p>
          <a:p>
            <a:r>
              <a:rPr lang="en-US" dirty="0"/>
              <a:t>GS2/GS4: transparency in sports and non-profit?</a:t>
            </a:r>
          </a:p>
          <a:p>
            <a:r>
              <a:rPr lang="en-US" dirty="0"/>
              <a:t>Interview: Cricket as a hobby.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Lodha</a:t>
            </a:r>
            <a:r>
              <a:rPr lang="en-US" dirty="0"/>
              <a:t> Committee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14" y="4498751"/>
            <a:ext cx="2987040" cy="19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2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795523"/>
          <a:ext cx="10515600" cy="597204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91491">
                  <a:extLst>
                    <a:ext uri="{9D8B030D-6E8A-4147-A177-3AD203B41FA5}">
                      <a16:colId xmlns:a16="http://schemas.microsoft.com/office/drawing/2014/main" val="1934882"/>
                    </a:ext>
                  </a:extLst>
                </a:gridCol>
                <a:gridCol w="8924109">
                  <a:extLst>
                    <a:ext uri="{9D8B030D-6E8A-4147-A177-3AD203B41FA5}">
                      <a16:colId xmlns:a16="http://schemas.microsoft.com/office/drawing/2014/main" val="1327671779"/>
                    </a:ext>
                  </a:extLst>
                </a:gridCol>
              </a:tblGrid>
              <a:tr h="2748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Org.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imposes age limit, term limit, restriction on ministers and bureaucrats from entering.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BCCI daily-management by professional CEO and managers with corporate work-experience.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BCCI-Apex Council to have 9 members viz. BCCI president, vice-president, secretary, joint secretary and treasurer and 4 councilors. Provisions to give representation to woman and CAG- to ensure financial transparency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IPL governing council with 9 members, limited autonomy, including BCCI secretary etc.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4571898"/>
                  </a:ext>
                </a:extLst>
              </a:tr>
              <a:tr h="579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Betting and match fixing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criminalize match-and spot-fixing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legalize betting by licensed betting houses. Players-officials can't do it.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9874751"/>
                  </a:ext>
                </a:extLst>
              </a:tr>
              <a:tr h="14695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State associations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Only one vote per state. One association per state. Uniformity in structure-functioning of state cricket associations.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non-territorial units like Services, Railways, Universities etc. be given non-voting associate membership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Make The Players’ Association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9700560"/>
                  </a:ext>
                </a:extLst>
              </a:tr>
              <a:tr h="579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Transparency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parliament should update law to bring BCCI within RTI-ambit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Players, officials have to give asset reports to BCCI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731727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Lodha</a:t>
            </a:r>
            <a:r>
              <a:rPr lang="en-US" dirty="0"/>
              <a:t> Committee</a:t>
            </a:r>
          </a:p>
        </p:txBody>
      </p:sp>
    </p:spTree>
    <p:extLst>
      <p:ext uri="{BB962C8B-B14F-4D97-AF65-F5344CB8AC3E}">
        <p14:creationId xmlns:p14="http://schemas.microsoft.com/office/powerpoint/2010/main" val="2838999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67"/>
            <a:ext cx="12192000" cy="6538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34" y="3362065"/>
            <a:ext cx="2438400" cy="2438400"/>
          </a:xfrm>
          <a:prstGeom prst="rect">
            <a:avLst/>
          </a:prstGeom>
        </p:spPr>
      </p:pic>
      <p:sp>
        <p:nvSpPr>
          <p:cNvPr id="4" name="Flowchart: Process 3"/>
          <p:cNvSpPr/>
          <p:nvPr/>
        </p:nvSpPr>
        <p:spPr>
          <a:xfrm>
            <a:off x="6923315" y="1271452"/>
            <a:ext cx="3679997" cy="1541973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ranklin Gothic Medium Cond" panose="020B0606030402020204" pitchFamily="34" charset="0"/>
              </a:rPr>
              <a:t>Celebrities Music, movies, art, literature</a:t>
            </a:r>
          </a:p>
          <a:p>
            <a:pPr algn="ctr"/>
            <a:r>
              <a:rPr lang="en-US" sz="2800" dirty="0" err="1">
                <a:latin typeface="Franklin Gothic Medium Cond" panose="020B0606030402020204" pitchFamily="34" charset="0"/>
              </a:rPr>
              <a:t>Sci</a:t>
            </a:r>
            <a:r>
              <a:rPr lang="en-US" sz="2800" dirty="0">
                <a:latin typeface="Franklin Gothic Medium Cond" panose="020B0606030402020204" pitchFamily="34" charset="0"/>
              </a:rPr>
              <a:t>-tech</a:t>
            </a:r>
          </a:p>
        </p:txBody>
      </p:sp>
    </p:spTree>
    <p:extLst>
      <p:ext uri="{BB962C8B-B14F-4D97-AF65-F5344CB8AC3E}">
        <p14:creationId xmlns:p14="http://schemas.microsoft.com/office/powerpoint/2010/main" val="79173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76" y="1020763"/>
            <a:ext cx="3634447" cy="5156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Hrithik</a:t>
            </a:r>
            <a:r>
              <a:rPr lang="en-US" dirty="0"/>
              <a:t> Roshan gifts himself Rolls Royce on </a:t>
            </a:r>
            <a:r>
              <a:rPr lang="en-US" dirty="0" err="1"/>
              <a:t>b’day</a:t>
            </a:r>
            <a:r>
              <a:rPr lang="en-US" dirty="0"/>
              <a:t>.</a:t>
            </a:r>
          </a:p>
          <a:p>
            <a:r>
              <a:rPr lang="en-US" dirty="0"/>
              <a:t>One should  enjoy both material as well as spiritual side.</a:t>
            </a:r>
          </a:p>
          <a:p>
            <a:r>
              <a:rPr lang="en-US" dirty="0"/>
              <a:t>One should party, go to gym, spend good time with friends and enjoy</a:t>
            </a:r>
          </a:p>
          <a:p>
            <a:r>
              <a:rPr lang="en-US" b="1" u="sng" dirty="0"/>
              <a:t>GS4:</a:t>
            </a:r>
            <a:r>
              <a:rPr lang="en-US" dirty="0"/>
              <a:t> What is the meaning of happiness to you?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Last page: Life / Ad</a:t>
            </a:r>
          </a:p>
        </p:txBody>
      </p:sp>
      <p:sp>
        <p:nvSpPr>
          <p:cNvPr id="2" name="Right Arrow 1"/>
          <p:cNvSpPr/>
          <p:nvPr/>
        </p:nvSpPr>
        <p:spPr>
          <a:xfrm>
            <a:off x="5138057" y="3013166"/>
            <a:ext cx="1123406" cy="487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5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Only high profile awardees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60" y="686384"/>
            <a:ext cx="7384674" cy="59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9" y="586493"/>
            <a:ext cx="12200677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9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93" y="64478"/>
            <a:ext cx="12535986" cy="67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31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8" y="253171"/>
            <a:ext cx="6005080" cy="4465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1" y="3426967"/>
            <a:ext cx="5799323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7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0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PIN: Appointments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9" y="795523"/>
            <a:ext cx="3314987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8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 everything in economy is important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05" y="795523"/>
            <a:ext cx="9331190" cy="5359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2256033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6" y="2438913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61" y="2012193"/>
            <a:ext cx="2438400" cy="2438400"/>
          </a:xfrm>
          <a:prstGeom prst="rect">
            <a:avLst/>
          </a:prstGeom>
        </p:spPr>
      </p:pic>
      <p:sp>
        <p:nvSpPr>
          <p:cNvPr id="7" name="Up Arrow Callout 6"/>
          <p:cNvSpPr/>
          <p:nvPr/>
        </p:nvSpPr>
        <p:spPr>
          <a:xfrm>
            <a:off x="5634446" y="5599611"/>
            <a:ext cx="3439885" cy="731520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they do…then </a:t>
            </a:r>
            <a:r>
              <a:rPr lang="en-US" dirty="0" err="1"/>
              <a:t>notedown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39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PIN: Committees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2" y="760354"/>
            <a:ext cx="8428450" cy="3391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506"/>
            <a:ext cx="1541585" cy="1541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2" y="4186717"/>
            <a:ext cx="4671465" cy="2651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234" y="4386140"/>
            <a:ext cx="2130052" cy="213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63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2" y="242758"/>
            <a:ext cx="3878916" cy="2423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14" y="3026347"/>
            <a:ext cx="7925487" cy="33375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84" y="0"/>
            <a:ext cx="5247749" cy="29812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64769" y="3508131"/>
            <a:ext cx="3780693" cy="285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Franklin Gothic Demi Cond" panose="020B0706030402020204" pitchFamily="34" charset="0"/>
              </a:rPr>
              <a:t>Venue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Franklin Gothic Demi Cond" panose="020B0706030402020204" pitchFamily="34" charset="0"/>
              </a:rPr>
              <a:t>Mascot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Franklin Gothic Demi Cond" panose="020B0706030402020204" pitchFamily="34" charset="0"/>
              </a:rPr>
              <a:t>Theme/motto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Franklin Gothic Demi Cond" panose="020B0706030402020204" pitchFamily="34" charset="0"/>
              </a:rPr>
              <a:t>Who defeated whom</a:t>
            </a:r>
          </a:p>
        </p:txBody>
      </p:sp>
    </p:spTree>
    <p:extLst>
      <p:ext uri="{BB962C8B-B14F-4D97-AF65-F5344CB8AC3E}">
        <p14:creationId xmlns:p14="http://schemas.microsoft.com/office/powerpoint/2010/main" val="14808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the said sports is your hobby…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7" y="795523"/>
            <a:ext cx="7719465" cy="5754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88" y="2453807"/>
            <a:ext cx="2438400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96" y="-594"/>
            <a:ext cx="2248095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0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PIN: Diaspora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45712"/>
            <a:ext cx="3642676" cy="276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72" y="945712"/>
            <a:ext cx="4861981" cy="3581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98" y="1548793"/>
            <a:ext cx="2118641" cy="2118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4" y="3308222"/>
            <a:ext cx="24384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72" y="3849638"/>
            <a:ext cx="6073757" cy="2427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52" y="4366604"/>
            <a:ext cx="2092264" cy="209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2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PIN: Dead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37" y="1063936"/>
            <a:ext cx="10226926" cy="3284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37" y="4469996"/>
            <a:ext cx="3017782" cy="2004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784" y="4616854"/>
            <a:ext cx="2118641" cy="2118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0" y="1869589"/>
            <a:ext cx="2092264" cy="2092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22" y="2553115"/>
            <a:ext cx="6070378" cy="3921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22" y="4365203"/>
            <a:ext cx="2092264" cy="209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4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PIN- movies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42858"/>
            <a:ext cx="3101609" cy="29720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62" y="1042858"/>
            <a:ext cx="3071126" cy="2758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24885"/>
            <a:ext cx="6622354" cy="2537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071" y="1042858"/>
            <a:ext cx="5200929" cy="267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87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PIN: Books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0" y="867155"/>
            <a:ext cx="5022015" cy="2933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0" y="3872743"/>
            <a:ext cx="5022015" cy="2760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02" y="867789"/>
            <a:ext cx="5974598" cy="3231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21" y="4171215"/>
            <a:ext cx="5075360" cy="227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677" y="1788929"/>
            <a:ext cx="1388880" cy="1388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43" y="1610273"/>
            <a:ext cx="2041159" cy="2041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43" y="4466182"/>
            <a:ext cx="2041159" cy="2041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381" y="4422796"/>
            <a:ext cx="2041159" cy="204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87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Government ads important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49" y="795523"/>
            <a:ext cx="7534275" cy="571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62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Government ads important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51" y="795523"/>
            <a:ext cx="9632209" cy="5695044"/>
          </a:xfrm>
          <a:prstGeom prst="rect">
            <a:avLst/>
          </a:prstGeom>
        </p:spPr>
      </p:pic>
      <p:sp>
        <p:nvSpPr>
          <p:cNvPr id="3" name="Down Arrow Callout 2"/>
          <p:cNvSpPr/>
          <p:nvPr/>
        </p:nvSpPr>
        <p:spPr>
          <a:xfrm>
            <a:off x="2821577" y="5617029"/>
            <a:ext cx="2899954" cy="487680"/>
          </a:xfrm>
          <a:prstGeom prst="down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115 years in 2017</a:t>
            </a:r>
          </a:p>
        </p:txBody>
      </p:sp>
      <p:sp>
        <p:nvSpPr>
          <p:cNvPr id="5" name="Right Arrow Callout 4"/>
          <p:cNvSpPr/>
          <p:nvPr/>
        </p:nvSpPr>
        <p:spPr>
          <a:xfrm>
            <a:off x="4345577" y="3422469"/>
            <a:ext cx="2098766" cy="1402080"/>
          </a:xfrm>
          <a:prstGeom prst="right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Quotation based Q in Essay/ GS4</a:t>
            </a:r>
          </a:p>
        </p:txBody>
      </p:sp>
    </p:spTree>
    <p:extLst>
      <p:ext uri="{BB962C8B-B14F-4D97-AF65-F5344CB8AC3E}">
        <p14:creationId xmlns:p14="http://schemas.microsoft.com/office/powerpoint/2010/main" val="1450423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http://presidentofindia.nic.in/speeches.htm</a:t>
            </a:r>
            <a:endParaRPr lang="en-US" dirty="0"/>
          </a:p>
          <a:p>
            <a:r>
              <a:rPr lang="en-US" dirty="0"/>
              <a:t>For VP’s speech, google following term: “</a:t>
            </a:r>
            <a:r>
              <a:rPr lang="en-US" dirty="0">
                <a:solidFill>
                  <a:srgbClr val="FFC000"/>
                </a:solidFill>
              </a:rPr>
              <a:t>Vice President's Secretariat </a:t>
            </a:r>
            <a:r>
              <a:rPr lang="en-US" dirty="0" err="1">
                <a:solidFill>
                  <a:srgbClr val="FFC000"/>
                </a:solidFill>
              </a:rPr>
              <a:t>site:pib.nic.in</a:t>
            </a: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President and VP speeches also important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45681"/>
            <a:ext cx="5311600" cy="29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9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46"/>
            <a:ext cx="12192000" cy="6225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09" y="3131127"/>
            <a:ext cx="1590963" cy="1590963"/>
          </a:xfrm>
          <a:prstGeom prst="rect">
            <a:avLst/>
          </a:prstGeom>
        </p:spPr>
      </p:pic>
      <p:sp>
        <p:nvSpPr>
          <p:cNvPr id="4" name="Down Arrow Callout 3"/>
          <p:cNvSpPr/>
          <p:nvPr/>
        </p:nvSpPr>
        <p:spPr>
          <a:xfrm>
            <a:off x="689262" y="2466110"/>
            <a:ext cx="3112655" cy="953159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he exactly launches that new policy….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06" y="5981229"/>
            <a:ext cx="748145" cy="748145"/>
          </a:xfrm>
          <a:prstGeom prst="rect">
            <a:avLst/>
          </a:prstGeom>
        </p:spPr>
      </p:pic>
      <p:sp>
        <p:nvSpPr>
          <p:cNvPr id="6" name="Down Arrow Callout 5"/>
          <p:cNvSpPr/>
          <p:nvPr/>
        </p:nvSpPr>
        <p:spPr>
          <a:xfrm>
            <a:off x="6096000" y="2466110"/>
            <a:ext cx="3112655" cy="953159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 the Economic survey speak on GDP and slowdown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54" y="3296322"/>
            <a:ext cx="1590963" cy="1590963"/>
          </a:xfrm>
          <a:prstGeom prst="rect">
            <a:avLst/>
          </a:prstGeom>
        </p:spPr>
      </p:pic>
      <p:sp>
        <p:nvSpPr>
          <p:cNvPr id="8" name="Down Arrow Callout 7"/>
          <p:cNvSpPr/>
          <p:nvPr/>
        </p:nvSpPr>
        <p:spPr>
          <a:xfrm>
            <a:off x="3726872" y="4523654"/>
            <a:ext cx="3112655" cy="953159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Sufficient to know Insurance amendment.</a:t>
            </a:r>
          </a:p>
        </p:txBody>
      </p:sp>
      <p:sp>
        <p:nvSpPr>
          <p:cNvPr id="9" name="Up Arrow Callout 8"/>
          <p:cNvSpPr/>
          <p:nvPr/>
        </p:nvSpPr>
        <p:spPr>
          <a:xfrm>
            <a:off x="503380" y="5742169"/>
            <a:ext cx="3112655" cy="953159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Basics already covered.</a:t>
            </a:r>
          </a:p>
        </p:txBody>
      </p:sp>
    </p:spTree>
    <p:extLst>
      <p:ext uri="{BB962C8B-B14F-4D97-AF65-F5344CB8AC3E}">
        <p14:creationId xmlns:p14="http://schemas.microsoft.com/office/powerpoint/2010/main" val="2405089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1538"/>
            <a:ext cx="5181600" cy="291465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ISC- theme “</a:t>
            </a:r>
            <a:r>
              <a:rPr lang="en-US" dirty="0" err="1"/>
              <a:t>sci</a:t>
            </a:r>
            <a:r>
              <a:rPr lang="en-US" dirty="0"/>
              <a:t>-tech for indigenous Development of India”</a:t>
            </a:r>
          </a:p>
          <a:p>
            <a:r>
              <a:rPr lang="en-US" dirty="0"/>
              <a:t>10 Jan- VP speech on “Scientific Temper: A pre-requisite for Knowledge based Society”  </a:t>
            </a:r>
            <a:r>
              <a:rPr lang="en-US" dirty="0">
                <a:hlinkClick r:id="rId3" action="ppaction://hlinkfile"/>
              </a:rPr>
              <a:t>link</a:t>
            </a:r>
            <a:endParaRPr lang="en-US" dirty="0"/>
          </a:p>
          <a:p>
            <a:r>
              <a:rPr lang="en-US" dirty="0"/>
              <a:t>Plenty of good points, quotations.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Combining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41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else?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Magazines</a:t>
            </a:r>
          </a:p>
          <a:p>
            <a:r>
              <a:rPr lang="en-US" dirty="0"/>
              <a:t>Notes making</a:t>
            </a:r>
          </a:p>
          <a:p>
            <a:r>
              <a:rPr lang="en-US" dirty="0"/>
              <a:t>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495456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Frontline (</a:t>
            </a:r>
            <a:r>
              <a:rPr lang="en-US" dirty="0">
                <a:solidFill>
                  <a:srgbClr val="FFC000"/>
                </a:solidFill>
              </a:rPr>
              <a:t>MUST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4400" dirty="0"/>
              <a:t>offline =&gt; online article download</a:t>
            </a:r>
          </a:p>
          <a:p>
            <a:r>
              <a:rPr lang="en-US" sz="4400" dirty="0"/>
              <a:t>Book review=&gt; fodder</a:t>
            </a:r>
          </a:p>
          <a:p>
            <a:r>
              <a:rPr lang="en-US" sz="4400" dirty="0"/>
              <a:t>History, Culture</a:t>
            </a:r>
          </a:p>
          <a:p>
            <a:r>
              <a:rPr lang="en-US" sz="4400" dirty="0"/>
              <a:t>Polity, IR, environment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Socio-economic essays</a:t>
            </a:r>
          </a:p>
          <a:p>
            <a:r>
              <a:rPr lang="en-US" sz="4400" dirty="0"/>
              <a:t>book review=&gt;fodder</a:t>
            </a:r>
          </a:p>
          <a:p>
            <a:r>
              <a:rPr lang="en-US" sz="4400" strike="sngStrike" dirty="0"/>
              <a:t>Too many data sets and case studies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EPW (</a:t>
            </a:r>
            <a:r>
              <a:rPr lang="en-US" dirty="0">
                <a:solidFill>
                  <a:srgbClr val="FFC000"/>
                </a:solidFill>
              </a:rPr>
              <a:t>not must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Magazines</a:t>
            </a:r>
          </a:p>
        </p:txBody>
      </p:sp>
    </p:spTree>
    <p:extLst>
      <p:ext uri="{BB962C8B-B14F-4D97-AF65-F5344CB8AC3E}">
        <p14:creationId xmlns:p14="http://schemas.microsoft.com/office/powerpoint/2010/main" val="3781493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Yojana</a:t>
            </a:r>
            <a:r>
              <a:rPr lang="en-US" dirty="0"/>
              <a:t> | </a:t>
            </a:r>
            <a:r>
              <a:rPr lang="en-US" strike="sngStrike" dirty="0" err="1"/>
              <a:t>Kurukshetra</a:t>
            </a:r>
            <a:r>
              <a:rPr lang="en-US" strike="sngStrike" dirty="0"/>
              <a:t> </a:t>
            </a:r>
          </a:p>
          <a:p>
            <a:r>
              <a:rPr lang="en-US" strike="sngStrike" dirty="0"/>
              <a:t>Science reporter</a:t>
            </a:r>
          </a:p>
          <a:p>
            <a:r>
              <a:rPr lang="en-US" dirty="0"/>
              <a:t>Competitive magazines:</a:t>
            </a:r>
          </a:p>
          <a:p>
            <a:pPr lvl="1"/>
            <a:r>
              <a:rPr lang="en-US" dirty="0"/>
              <a:t>CST | wizard | chronicle (LIBRARY)</a:t>
            </a:r>
          </a:p>
          <a:p>
            <a:pPr lvl="1"/>
            <a:r>
              <a:rPr lang="en-US" dirty="0" err="1"/>
              <a:t>Pratiyogita</a:t>
            </a:r>
            <a:r>
              <a:rPr lang="en-US" dirty="0"/>
              <a:t> </a:t>
            </a:r>
            <a:r>
              <a:rPr lang="en-US" dirty="0" err="1"/>
              <a:t>Darpan</a:t>
            </a:r>
            <a:r>
              <a:rPr lang="en-US" dirty="0"/>
              <a:t> (sports, PIN, </a:t>
            </a:r>
            <a:r>
              <a:rPr lang="en-US" dirty="0" err="1"/>
              <a:t>Q.Papers</a:t>
            </a:r>
            <a:r>
              <a:rPr lang="en-US" dirty="0"/>
              <a:t>)</a:t>
            </a:r>
          </a:p>
          <a:p>
            <a:r>
              <a:rPr lang="en-US" dirty="0"/>
              <a:t>If time permits:</a:t>
            </a:r>
            <a:r>
              <a:rPr lang="en-US" dirty="0">
                <a:solidFill>
                  <a:srgbClr val="FFC000"/>
                </a:solidFill>
              </a:rPr>
              <a:t> Loksabha TV debates | AIR News | DD News</a:t>
            </a:r>
          </a:p>
          <a:p>
            <a:r>
              <a:rPr lang="en-US" dirty="0">
                <a:solidFill>
                  <a:srgbClr val="FFC000"/>
                </a:solidFill>
              </a:rPr>
              <a:t>Bottom-line: don’t burn your slum for topper’s palace.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MAGAZINES</a:t>
            </a:r>
          </a:p>
        </p:txBody>
      </p:sp>
    </p:spTree>
    <p:extLst>
      <p:ext uri="{BB962C8B-B14F-4D97-AF65-F5344CB8AC3E}">
        <p14:creationId xmlns:p14="http://schemas.microsoft.com/office/powerpoint/2010/main" val="419371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Making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Why?: Lengthy Mains-papers. Speed vs elegance. </a:t>
            </a:r>
          </a:p>
          <a:p>
            <a:r>
              <a:rPr lang="en-US" dirty="0"/>
              <a:t>Essay and Vague question- </a:t>
            </a:r>
            <a:r>
              <a:rPr lang="en-US" dirty="0" err="1"/>
              <a:t>bol-bachchan-giri</a:t>
            </a:r>
            <a:r>
              <a:rPr lang="en-US" dirty="0"/>
              <a:t> requires practice.</a:t>
            </a:r>
          </a:p>
        </p:txBody>
      </p:sp>
    </p:spTree>
    <p:extLst>
      <p:ext uri="{BB962C8B-B14F-4D97-AF65-F5344CB8AC3E}">
        <p14:creationId xmlns:p14="http://schemas.microsoft.com/office/powerpoint/2010/main" val="3405806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Notes not required, HIGHLIGHTER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" y="1063749"/>
            <a:ext cx="3276600" cy="49458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25" y="1063749"/>
            <a:ext cx="3771181" cy="49458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07" y="1063749"/>
            <a:ext cx="3857733" cy="494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61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Margin Notes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15" y="1061313"/>
            <a:ext cx="3430624" cy="5259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7" y="1061313"/>
            <a:ext cx="3626067" cy="525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11" y="1061313"/>
            <a:ext cx="3707971" cy="52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63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Optional Subject</a:t>
            </a:r>
          </a:p>
          <a:p>
            <a:r>
              <a:rPr lang="en-US" sz="5400" dirty="0"/>
              <a:t>Current Affairs</a:t>
            </a:r>
          </a:p>
          <a:p>
            <a:r>
              <a:rPr lang="en-US" sz="5400" dirty="0" err="1"/>
              <a:t>Maths</a:t>
            </a:r>
            <a:r>
              <a:rPr lang="en-US" sz="5400" dirty="0"/>
              <a:t>: </a:t>
            </a:r>
            <a:r>
              <a:rPr lang="en-US" sz="5400" dirty="0">
                <a:solidFill>
                  <a:srgbClr val="FFC000"/>
                </a:solidFill>
              </a:rPr>
              <a:t>Diary of mistakes</a:t>
            </a:r>
            <a:endParaRPr lang="en-US" sz="5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Paper notes</a:t>
            </a:r>
          </a:p>
          <a:p>
            <a:r>
              <a:rPr lang="en-US" sz="4800" dirty="0"/>
              <a:t>Electronic notes</a:t>
            </a:r>
          </a:p>
          <a:p>
            <a:endParaRPr lang="en-US" sz="4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 length notes</a:t>
            </a:r>
          </a:p>
        </p:txBody>
      </p:sp>
    </p:spTree>
    <p:extLst>
      <p:ext uri="{BB962C8B-B14F-4D97-AF65-F5344CB8AC3E}">
        <p14:creationId xmlns:p14="http://schemas.microsoft.com/office/powerpoint/2010/main" val="1072374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Better make notes in loose papers, because easy to update new data in it.</a:t>
            </a:r>
          </a:p>
        </p:txBody>
      </p:sp>
      <p:pic>
        <p:nvPicPr>
          <p:cNvPr id="1026" name="Picture 2" descr="http://img6a.flixcart.com/image/post-it/n/s/c/info-2681-09-400x400-imad8kuhgxz4ua3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31" y="1044256"/>
            <a:ext cx="3810000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5a.flixcart.com/image/file-folder/h/p/9/claro-l-folder-cl-501-400x400-imadac9rauxfsqt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763" y="1044256"/>
            <a:ext cx="5555037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9143" y="4263224"/>
            <a:ext cx="3675888" cy="99012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Bookmarks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45935" y="4436478"/>
            <a:ext cx="3675888" cy="99012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L-folder</a:t>
            </a:r>
          </a:p>
        </p:txBody>
      </p:sp>
    </p:spTree>
    <p:extLst>
      <p:ext uri="{BB962C8B-B14F-4D97-AF65-F5344CB8AC3E}">
        <p14:creationId xmlns:p14="http://schemas.microsoft.com/office/powerpoint/2010/main" val="10769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A4 papers &amp; folders</a:t>
            </a:r>
          </a:p>
        </p:txBody>
      </p:sp>
      <p:pic>
        <p:nvPicPr>
          <p:cNvPr id="1028" name="Picture 4" descr="http://img5a.flixcart.com/image/file-folder/h/p/9/claro-l-folder-cl-501-400x400-imadac9rauxfsqtt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07681"/>
            <a:ext cx="5555037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g6a.flixcart.com/image/file-folder/r/9/y/solo-clip-files-dc-101-400x400-imad7rfufgzz8ew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921956"/>
            <a:ext cx="238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1952" y="1634753"/>
            <a:ext cx="3675888" cy="2384405"/>
          </a:xfrm>
          <a:prstGeom prst="rightArrow">
            <a:avLst>
              <a:gd name="adj1" fmla="val 5767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/>
                </a:solidFill>
                <a:latin typeface="Franklin Gothic Heavy" panose="020B0903020102020204" pitchFamily="34" charset="0"/>
              </a:rPr>
              <a:t>Report files</a:t>
            </a:r>
          </a:p>
          <a:p>
            <a:r>
              <a:rPr lang="en-US" sz="3600" dirty="0">
                <a:solidFill>
                  <a:sysClr val="windowText" lastClr="000000"/>
                </a:solidFill>
                <a:latin typeface="Franklin Gothic Heavy" panose="020B0903020102020204" pitchFamily="34" charset="0"/>
              </a:rPr>
              <a:t>Indexing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9424" y="5273304"/>
            <a:ext cx="7991856" cy="646331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Heavy" panose="020B0903020102020204" pitchFamily="34" charset="0"/>
              </a:rPr>
              <a:t>Continuous Writing Practice</a:t>
            </a:r>
          </a:p>
        </p:txBody>
      </p:sp>
    </p:spTree>
    <p:extLst>
      <p:ext uri="{BB962C8B-B14F-4D97-AF65-F5344CB8AC3E}">
        <p14:creationId xmlns:p14="http://schemas.microsoft.com/office/powerpoint/2010/main" val="317781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25" y="1019178"/>
            <a:ext cx="9530091" cy="5360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ML5/P3: China Stock crash</a:t>
            </a:r>
          </a:p>
        </p:txBody>
      </p:sp>
    </p:spTree>
    <p:extLst>
      <p:ext uri="{BB962C8B-B14F-4D97-AF65-F5344CB8AC3E}">
        <p14:creationId xmlns:p14="http://schemas.microsoft.com/office/powerpoint/2010/main" val="1202343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trike="sngStrike" dirty="0"/>
              <a:t>Movies, torrents, games</a:t>
            </a:r>
          </a:p>
          <a:p>
            <a:r>
              <a:rPr lang="en-US" dirty="0"/>
              <a:t>MS Office, Notepad++, </a:t>
            </a:r>
            <a:r>
              <a:rPr lang="en-US" dirty="0" err="1"/>
              <a:t>foxit</a:t>
            </a:r>
            <a:r>
              <a:rPr lang="en-US" dirty="0"/>
              <a:t> PDF reader, </a:t>
            </a:r>
            <a:r>
              <a:rPr lang="en-US" dirty="0" err="1"/>
              <a:t>Wordweb</a:t>
            </a:r>
            <a:r>
              <a:rPr lang="en-US" dirty="0"/>
              <a:t> dictionary</a:t>
            </a:r>
          </a:p>
          <a:p>
            <a:r>
              <a:rPr lang="en-US" dirty="0" err="1">
                <a:solidFill>
                  <a:srgbClr val="92D050"/>
                </a:solidFill>
              </a:rPr>
              <a:t>Onenote</a:t>
            </a:r>
            <a:r>
              <a:rPr lang="en-US" dirty="0">
                <a:solidFill>
                  <a:srgbClr val="92D050"/>
                </a:solidFill>
              </a:rPr>
              <a:t> (I prefer) </a:t>
            </a:r>
            <a:r>
              <a:rPr lang="en-US" dirty="0"/>
              <a:t>| Evernote | Google Keep</a:t>
            </a:r>
          </a:p>
          <a:p>
            <a:r>
              <a:rPr lang="en-US" dirty="0"/>
              <a:t>Mindmaps: </a:t>
            </a:r>
            <a:r>
              <a:rPr lang="en-US" dirty="0" err="1"/>
              <a:t>freemind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mindjet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mindmanager</a:t>
            </a:r>
            <a:r>
              <a:rPr lang="en-US" dirty="0">
                <a:solidFill>
                  <a:srgbClr val="92D050"/>
                </a:solidFill>
              </a:rPr>
              <a:t> (I prefer)</a:t>
            </a:r>
          </a:p>
          <a:p>
            <a:r>
              <a:rPr lang="en-US" dirty="0">
                <a:solidFill>
                  <a:srgbClr val="92D050"/>
                </a:solidFill>
              </a:rPr>
              <a:t>Mobile Apps: Calendar, </a:t>
            </a:r>
            <a:r>
              <a:rPr lang="en-US" dirty="0" err="1">
                <a:solidFill>
                  <a:srgbClr val="92D050"/>
                </a:solidFill>
              </a:rPr>
              <a:t>wunderlist</a:t>
            </a:r>
            <a:r>
              <a:rPr lang="en-US" dirty="0">
                <a:solidFill>
                  <a:srgbClr val="92D050"/>
                </a:solidFill>
              </a:rPr>
              <a:t>- track of tasks, </a:t>
            </a:r>
            <a:r>
              <a:rPr lang="en-US" dirty="0" err="1">
                <a:solidFill>
                  <a:srgbClr val="92D050"/>
                </a:solidFill>
              </a:rPr>
              <a:t>Powerpoint</a:t>
            </a:r>
            <a:endParaRPr lang="en-US" dirty="0">
              <a:solidFill>
                <a:srgbClr val="92D050"/>
              </a:solidFill>
            </a:endParaRPr>
          </a:p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323" y="1651000"/>
            <a:ext cx="2296879" cy="42799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Softwares</a:t>
            </a:r>
            <a:r>
              <a:rPr lang="en-US" dirty="0">
                <a:solidFill>
                  <a:schemeClr val="tx1"/>
                </a:solidFill>
              </a:rPr>
              <a:t>, Apps</a:t>
            </a:r>
          </a:p>
        </p:txBody>
      </p:sp>
    </p:spTree>
    <p:extLst>
      <p:ext uri="{BB962C8B-B14F-4D97-AF65-F5344CB8AC3E}">
        <p14:creationId xmlns:p14="http://schemas.microsoft.com/office/powerpoint/2010/main" val="4050321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Quality study hours</a:t>
            </a:r>
          </a:p>
        </p:txBody>
      </p:sp>
      <p:pic>
        <p:nvPicPr>
          <p:cNvPr id="1028" name="Picture 4" descr="http://www.underconsideration.com/brandnew/archives/wikipedia_logo_detai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95523"/>
            <a:ext cx="1817638" cy="18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6a.flixcart.com/image/book/9/8/4/indian-economy-datt-and-sundharam-400x400-imadjhqqqhf5hzdx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38" y="795523"/>
            <a:ext cx="26860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mg5a.flixcart.com/image/regionalbooks/v/z/d/general-studies-indian-economy-400x400-imadkegzs2hfnpgr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88" y="795523"/>
            <a:ext cx="27336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64" y="795523"/>
            <a:ext cx="3930676" cy="4187957"/>
          </a:xfrm>
          <a:prstGeom prst="rect">
            <a:avLst/>
          </a:prstGeom>
        </p:spPr>
      </p:pic>
      <p:pic>
        <p:nvPicPr>
          <p:cNvPr id="1042" name="Picture 18" descr="http://t2.gstatic.com/images?q=tbn:ANd9GcRro6hvX_bRQ8ZIjpNTn67Lf_XfPK1RxgMykcuwHrK0cBrOpXE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1760"/>
            <a:ext cx="238125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34" y="2241566"/>
            <a:ext cx="3374304" cy="42779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0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794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Quality study hours</a:t>
            </a:r>
          </a:p>
        </p:txBody>
      </p:sp>
      <p:pic>
        <p:nvPicPr>
          <p:cNvPr id="1026" name="Picture 2" descr="http://i1-news.softpedia-static.com/images/news-700/Download-WhatsApp-Messenger-2-9-6145-for-Symbian.jpg?13673232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73" y="795523"/>
            <a:ext cx="4757227" cy="24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pl.india.cricketworld4u.com/gifs/ipl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869" y="1107750"/>
            <a:ext cx="23336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biyaniphoto.com/wp-content/uploads/2011/08/Vijay_Kavita_Marwari_Indian_Wedding_Reception-80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73" y="3277353"/>
            <a:ext cx="4180459" cy="27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scmp.com/sites/default/files/styles/980w/public/2013/10/17/facebook_teens.jpg?itok=hsbr2PP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53" y="3611879"/>
            <a:ext cx="3804320" cy="22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i.dailymail.co.uk/i/pix/2009/05/18/article-1183185-04FC7C68000005DC-577_468x34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27" y="805993"/>
            <a:ext cx="44577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9489233" y="886409"/>
            <a:ext cx="2612571" cy="14649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Whatsapp</a:t>
            </a:r>
            <a:r>
              <a:rPr lang="en-US" dirty="0"/>
              <a:t> study group</a:t>
            </a:r>
          </a:p>
          <a:p>
            <a:pPr algn="ctr"/>
            <a:r>
              <a:rPr lang="en-US" dirty="0"/>
              <a:t>=jokes, photos</a:t>
            </a:r>
          </a:p>
          <a:p>
            <a:pPr algn="ctr"/>
            <a:r>
              <a:rPr lang="en-US" dirty="0"/>
              <a:t>Blindly forwarding GK/links from other group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85967" y="5053027"/>
            <a:ext cx="2612571" cy="14649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You’ll always feel guilty because your batch mates will get “settled” sooner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88807" y="5784979"/>
            <a:ext cx="2612571" cy="7329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waste time in social gathering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2130" y="3422132"/>
            <a:ext cx="2612571" cy="5881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Fatigue increased more</a:t>
            </a:r>
          </a:p>
        </p:txBody>
      </p:sp>
    </p:spTree>
    <p:extLst>
      <p:ext uri="{BB962C8B-B14F-4D97-AF65-F5344CB8AC3E}">
        <p14:creationId xmlns:p14="http://schemas.microsoft.com/office/powerpoint/2010/main" val="107220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Quality study hours</a:t>
            </a:r>
          </a:p>
        </p:txBody>
      </p:sp>
      <p:pic>
        <p:nvPicPr>
          <p:cNvPr id="1026" name="Picture 2" descr="http://alivecampus.com/wp-content/uploads/2014/03/stressed-studen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51" y="814509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13497" y="5432937"/>
            <a:ext cx="93821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Franklin Gothic Demi Cond" panose="020B0706030402020204" pitchFamily="34" charset="0"/>
              </a:rPr>
              <a:t>1. Skip	2. Attempt	3. Mark n Review</a:t>
            </a:r>
          </a:p>
        </p:txBody>
      </p:sp>
      <p:pic>
        <p:nvPicPr>
          <p:cNvPr id="1030" name="Picture 6" descr="http://images.mid-day.com/2012/oct/Family-Watching-TV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87" y="1057568"/>
            <a:ext cx="47625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ollyspice.com/wp-content/uploads/2012/01/12jan_villians2011-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76" y="2994537"/>
            <a:ext cx="5715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40342" y="3331476"/>
            <a:ext cx="2612571" cy="5881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Better to rent room than do up down.</a:t>
            </a:r>
          </a:p>
        </p:txBody>
      </p:sp>
    </p:spTree>
    <p:extLst>
      <p:ext uri="{BB962C8B-B14F-4D97-AF65-F5344CB8AC3E}">
        <p14:creationId xmlns:p14="http://schemas.microsoft.com/office/powerpoint/2010/main" val="93835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exam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44" y="978403"/>
            <a:ext cx="3930676" cy="4187957"/>
          </a:xfrm>
          <a:prstGeom prst="rect">
            <a:avLst/>
          </a:prstGeom>
        </p:spPr>
      </p:pic>
      <p:pic>
        <p:nvPicPr>
          <p:cNvPr id="2052" name="Picture 4" descr="http://static.guim.co.uk/sys-images/Education/Clearing_Pix/furniture/2013/1/4/1357302251235/boy-student-finds-out-he-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15" y="978403"/>
            <a:ext cx="4381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41" y="117370"/>
            <a:ext cx="5152919" cy="628800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86612" y="5066522"/>
            <a:ext cx="5999584" cy="10916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manually solve the </a:t>
            </a:r>
            <a:r>
              <a:rPr lang="en-US" dirty="0" err="1"/>
              <a:t>q.paper</a:t>
            </a:r>
            <a:r>
              <a:rPr lang="en-US" dirty="0"/>
              <a:t> after exam is over.</a:t>
            </a:r>
          </a:p>
          <a:p>
            <a:pPr algn="ctr"/>
            <a:r>
              <a:rPr lang="en-US" dirty="0"/>
              <a:t>And not through ‘googling’ but by searching books / material / notes you had</a:t>
            </a:r>
          </a:p>
        </p:txBody>
      </p:sp>
    </p:spTree>
    <p:extLst>
      <p:ext uri="{BB962C8B-B14F-4D97-AF65-F5344CB8AC3E}">
        <p14:creationId xmlns:p14="http://schemas.microsoft.com/office/powerpoint/2010/main" val="34999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/>
              <a:t>RBI Grade “B” Officer: 60% | 50% in each year/sem. (Mains-optional subjects with technical syllabus.)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rgbClr val="FFC000"/>
                </a:solidFill>
              </a:rPr>
              <a:t>IBPS (high speed Data interpretation, reasoning)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SSC (Trigonometry, Quadratic Eq., Mass cheating)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CAPF: 25 YEARS age limit + physical norms tough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CDS: eye sight, physical norms tough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ACIO: “frame”, ~60k bond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EPFO, ESIC (Labour / HR Degree preferred)</a:t>
            </a:r>
            <a:endParaRPr lang="gu-IN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CAT (“Profile Score”, weightage to 10,12</a:t>
            </a:r>
            <a:r>
              <a:rPr lang="en-US" sz="3200" baseline="30000" dirty="0"/>
              <a:t>th</a:t>
            </a:r>
            <a:r>
              <a:rPr lang="en-US" sz="3200" dirty="0"/>
              <a:t>, Extra-C)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 planning</a:t>
            </a:r>
            <a:r>
              <a:rPr lang="gu-IN" dirty="0"/>
              <a:t> </a:t>
            </a:r>
            <a:r>
              <a:rPr lang="en-US" dirty="0"/>
              <a:t>required</a:t>
            </a:r>
          </a:p>
        </p:txBody>
      </p:sp>
    </p:spTree>
    <p:extLst>
      <p:ext uri="{BB962C8B-B14F-4D97-AF65-F5344CB8AC3E}">
        <p14:creationId xmlns:p14="http://schemas.microsoft.com/office/powerpoint/2010/main" val="2756088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7" y="322432"/>
            <a:ext cx="8931261" cy="6409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17408" y="5473005"/>
            <a:ext cx="3974592" cy="138499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Notification (Age)</a:t>
            </a:r>
          </a:p>
          <a:p>
            <a:pPr algn="ctr"/>
            <a:r>
              <a:rPr lang="en-US" sz="2800" dirty="0">
                <a:latin typeface="Arial Black" panose="020B0A04020102020204" pitchFamily="34" charset="0"/>
              </a:rPr>
              <a:t>OBC vs SEBC</a:t>
            </a:r>
          </a:p>
          <a:p>
            <a:pPr algn="ctr"/>
            <a:r>
              <a:rPr lang="en-US" sz="2800" dirty="0">
                <a:latin typeface="Arial Black" panose="020B0A04020102020204" pitchFamily="34" charset="0"/>
              </a:rPr>
              <a:t>Non-Creamy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31808" y="546442"/>
            <a:ext cx="3060192" cy="1384995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Bottom of </a:t>
            </a:r>
          </a:p>
          <a:p>
            <a:pPr algn="ctr"/>
            <a:r>
              <a:rPr lang="en-US" sz="2800" dirty="0">
                <a:latin typeface="Arial Black" panose="020B0A04020102020204" pitchFamily="34" charset="0"/>
              </a:rPr>
              <a:t>Mrunal.org</a:t>
            </a:r>
          </a:p>
          <a:p>
            <a:pPr algn="ctr"/>
            <a:r>
              <a:rPr lang="en-US" sz="2800" dirty="0">
                <a:latin typeface="Arial Black" panose="020B0A04020102020204" pitchFamily="34" charset="0"/>
              </a:rPr>
              <a:t>For vacancies</a:t>
            </a:r>
          </a:p>
        </p:txBody>
      </p:sp>
    </p:spTree>
    <p:extLst>
      <p:ext uri="{BB962C8B-B14F-4D97-AF65-F5344CB8AC3E}">
        <p14:creationId xmlns:p14="http://schemas.microsoft.com/office/powerpoint/2010/main" val="246917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9999"/>
                </a:solidFill>
              </a:rPr>
              <a:t>CCC certificate</a:t>
            </a:r>
          </a:p>
          <a:p>
            <a:r>
              <a:rPr lang="en-US" dirty="0"/>
              <a:t>IGNOU form</a:t>
            </a:r>
          </a:p>
          <a:p>
            <a:r>
              <a:rPr lang="en-US" dirty="0"/>
              <a:t>June / July Session (2016)=&gt; 2017 1</a:t>
            </a:r>
            <a:r>
              <a:rPr lang="en-US" baseline="30000" dirty="0"/>
              <a:t>st</a:t>
            </a:r>
            <a:r>
              <a:rPr lang="en-US" dirty="0"/>
              <a:t> year exam</a:t>
            </a:r>
          </a:p>
          <a:p>
            <a:r>
              <a:rPr lang="en-US" dirty="0"/>
              <a:t>Only Master</a:t>
            </a:r>
            <a:r>
              <a:rPr lang="gu-IN" dirty="0"/>
              <a:t>s</a:t>
            </a:r>
            <a:r>
              <a:rPr lang="en-US" dirty="0"/>
              <a:t> OR PG diploma (UGC-NET)</a:t>
            </a:r>
          </a:p>
        </p:txBody>
      </p:sp>
      <p:pic>
        <p:nvPicPr>
          <p:cNvPr id="1026" name="Picture 2" descr="http://static.panoramio.com/photos/large/56382608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655763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things first</a:t>
            </a:r>
          </a:p>
        </p:txBody>
      </p:sp>
    </p:spTree>
    <p:extLst>
      <p:ext uri="{BB962C8B-B14F-4D97-AF65-F5344CB8AC3E}">
        <p14:creationId xmlns:p14="http://schemas.microsoft.com/office/powerpoint/2010/main" val="306916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Manpower constrains: Attendance sheets, Mock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Hostel vs. city; vehicle-pooling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Facebook page/group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Please don't mark anything in newspapers, magazines and books.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Cooperation</a:t>
            </a:r>
          </a:p>
        </p:txBody>
      </p:sp>
    </p:spTree>
    <p:extLst>
      <p:ext uri="{BB962C8B-B14F-4D97-AF65-F5344CB8AC3E}">
        <p14:creationId xmlns:p14="http://schemas.microsoft.com/office/powerpoint/2010/main" val="392019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036" y="221269"/>
            <a:ext cx="9205758" cy="5875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5" y="3612677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68" y="3566956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32" y="3566956"/>
            <a:ext cx="2438400" cy="2438400"/>
          </a:xfrm>
          <a:prstGeom prst="rect">
            <a:avLst/>
          </a:prstGeom>
        </p:spPr>
      </p:pic>
      <p:sp>
        <p:nvSpPr>
          <p:cNvPr id="8" name="Down Arrow Callout 7"/>
          <p:cNvSpPr/>
          <p:nvPr/>
        </p:nvSpPr>
        <p:spPr>
          <a:xfrm>
            <a:off x="8177349" y="574766"/>
            <a:ext cx="2634968" cy="745737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BizGK</a:t>
            </a:r>
            <a:r>
              <a:rPr lang="en-US" dirty="0"/>
              <a:t> not important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210" y="1255648"/>
            <a:ext cx="1415705" cy="1415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210" y="4124024"/>
            <a:ext cx="1415705" cy="14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2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743"/>
            <a:ext cx="12192000" cy="51690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610" y="4672664"/>
            <a:ext cx="1415705" cy="14157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2" y="4831259"/>
            <a:ext cx="1938454" cy="1938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68" y="3482912"/>
            <a:ext cx="1786445" cy="1786445"/>
          </a:xfrm>
          <a:prstGeom prst="rect">
            <a:avLst/>
          </a:prstGeom>
        </p:spPr>
      </p:pic>
      <p:sp>
        <p:nvSpPr>
          <p:cNvPr id="7" name="Left Arrow Callout 6"/>
          <p:cNvSpPr/>
          <p:nvPr/>
        </p:nvSpPr>
        <p:spPr>
          <a:xfrm>
            <a:off x="1688277" y="5707454"/>
            <a:ext cx="7473140" cy="91025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3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=&gt; ecommerce =&gt; rural delivery, urban amnesties available. New jobs in logistics = </a:t>
            </a:r>
            <a:r>
              <a:rPr lang="en-US" dirty="0" err="1"/>
              <a:t>rurbanization</a:t>
            </a:r>
            <a:r>
              <a:rPr lang="en-US" dirty="0"/>
              <a:t>. Non-agro jobs.</a:t>
            </a:r>
          </a:p>
          <a:p>
            <a:pPr algn="ctr"/>
            <a:r>
              <a:rPr lang="en-US" dirty="0"/>
              <a:t>GPS, </a:t>
            </a:r>
            <a:r>
              <a:rPr lang="en-US" dirty="0" err="1"/>
              <a:t>interapp</a:t>
            </a:r>
            <a:r>
              <a:rPr lang="en-US" dirty="0"/>
              <a:t> = </a:t>
            </a:r>
            <a:r>
              <a:rPr lang="en-US" dirty="0" err="1"/>
              <a:t>tailormade</a:t>
            </a:r>
            <a:r>
              <a:rPr lang="en-US" dirty="0"/>
              <a:t> selling. (e.g. scarfs in windy atmosphere)</a:t>
            </a:r>
          </a:p>
        </p:txBody>
      </p:sp>
      <p:sp>
        <p:nvSpPr>
          <p:cNvPr id="8" name="Down Arrow Callout 7"/>
          <p:cNvSpPr/>
          <p:nvPr/>
        </p:nvSpPr>
        <p:spPr>
          <a:xfrm>
            <a:off x="9557032" y="393874"/>
            <a:ext cx="2634968" cy="745737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BizGK</a:t>
            </a:r>
            <a:r>
              <a:rPr lang="en-US" dirty="0"/>
              <a:t> not important</a:t>
            </a:r>
          </a:p>
        </p:txBody>
      </p:sp>
    </p:spTree>
    <p:extLst>
      <p:ext uri="{BB962C8B-B14F-4D97-AF65-F5344CB8AC3E}">
        <p14:creationId xmlns:p14="http://schemas.microsoft.com/office/powerpoint/2010/main" val="4846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53" y="0"/>
            <a:ext cx="9685627" cy="6750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66" y="1338942"/>
            <a:ext cx="1628503" cy="1628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18" y="984069"/>
            <a:ext cx="830530" cy="246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23" y="4709659"/>
            <a:ext cx="840749" cy="849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53" y="6008915"/>
            <a:ext cx="849085" cy="8490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26" y="6008914"/>
            <a:ext cx="849085" cy="849085"/>
          </a:xfrm>
          <a:prstGeom prst="rect">
            <a:avLst/>
          </a:prstGeom>
        </p:spPr>
      </p:pic>
      <p:sp>
        <p:nvSpPr>
          <p:cNvPr id="8" name="Left Arrow Callout 7"/>
          <p:cNvSpPr/>
          <p:nvPr/>
        </p:nvSpPr>
        <p:spPr>
          <a:xfrm>
            <a:off x="3640183" y="5747657"/>
            <a:ext cx="2751908" cy="48768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92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Once you get basic idea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65921" y="1517468"/>
            <a:ext cx="2743200" cy="17874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(Tuesday) Open Page:</a:t>
            </a:r>
          </a:p>
          <a:p>
            <a:pPr algn="ctr"/>
            <a:r>
              <a:rPr lang="en-US" dirty="0"/>
              <a:t>Good for improving English</a:t>
            </a:r>
          </a:p>
          <a:p>
            <a:pPr algn="ctr"/>
            <a:r>
              <a:rPr lang="en-US" dirty="0"/>
              <a:t>Ethics content- mostly civic duties, Empathy towards poor, elderly; attitude towards life-career.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95" y="-67492"/>
            <a:ext cx="1584960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1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" y="98782"/>
            <a:ext cx="8809483" cy="6416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80" y="98782"/>
            <a:ext cx="1415705" cy="1415705"/>
          </a:xfrm>
          <a:prstGeom prst="rect">
            <a:avLst/>
          </a:prstGeom>
        </p:spPr>
      </p:pic>
      <p:sp>
        <p:nvSpPr>
          <p:cNvPr id="4" name="Down Arrow Callout 3"/>
          <p:cNvSpPr/>
          <p:nvPr/>
        </p:nvSpPr>
        <p:spPr>
          <a:xfrm>
            <a:off x="9178835" y="1820092"/>
            <a:ext cx="2634968" cy="3692434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Can be done from competitive magazines</a:t>
            </a:r>
          </a:p>
          <a:p>
            <a:pPr algn="ctr"/>
            <a:endParaRPr lang="en-US" dirty="0">
              <a:latin typeface="Franklin Gothic Medium Cond" panose="020B0606030402020204" pitchFamily="34" charset="0"/>
            </a:endParaRPr>
          </a:p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Unless something relevant to syllabus e.g. </a:t>
            </a:r>
            <a:r>
              <a:rPr lang="en-US" dirty="0" err="1">
                <a:latin typeface="Franklin Gothic Medium Cond" panose="020B0606030402020204" pitchFamily="34" charset="0"/>
              </a:rPr>
              <a:t>Lodha</a:t>
            </a:r>
            <a:r>
              <a:rPr lang="en-US" dirty="0">
                <a:latin typeface="Franklin Gothic Medium Cond" panose="020B0606030402020204" pitchFamily="34" charset="0"/>
              </a:rPr>
              <a:t> Committee on cricket administration. (GS2: regulatory bodies)</a:t>
            </a:r>
          </a:p>
        </p:txBody>
      </p:sp>
    </p:spTree>
    <p:extLst>
      <p:ext uri="{BB962C8B-B14F-4D97-AF65-F5344CB8AC3E}">
        <p14:creationId xmlns:p14="http://schemas.microsoft.com/office/powerpoint/2010/main" val="372089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95" y="0"/>
            <a:ext cx="9662765" cy="6334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58" y="1114697"/>
            <a:ext cx="836389" cy="248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4982"/>
      </p:ext>
    </p:extLst>
  </p:cSld>
  <p:clrMapOvr>
    <a:masterClrMapping/>
  </p:clrMapOvr>
</p:sld>
</file>

<file path=ppt/theme/theme1.xml><?xml version="1.0" encoding="utf-8"?>
<a:theme xmlns:a="http://schemas.openxmlformats.org/drawingml/2006/main" name="Brijesh_2015_11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esh_2015_11" id="{EBCE0323-4043-435E-BA33-06308742A9DC}" vid="{9FC35544-249A-4038-8D3C-AD76B1FD37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Brijesh_2015_11</Template>
  <TotalTime>0</TotalTime>
  <Words>1060</Words>
  <Application>Microsoft Office PowerPoint</Application>
  <PresentationFormat>Widescreen</PresentationFormat>
  <Paragraphs>180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Franklin Gothic Demi</vt:lpstr>
      <vt:lpstr>Franklin Gothic Demi Cond</vt:lpstr>
      <vt:lpstr>Franklin Gothic Heavy</vt:lpstr>
      <vt:lpstr>Franklin Gothic Medium Cond</vt:lpstr>
      <vt:lpstr>Mangal</vt:lpstr>
      <vt:lpstr>Segoe UI Black</vt:lpstr>
      <vt:lpstr>Segoe UI Semibold</vt:lpstr>
      <vt:lpstr>Shruti</vt:lpstr>
      <vt:lpstr>Symbol</vt:lpstr>
      <vt:lpstr>Wingdings</vt:lpstr>
      <vt:lpstr>Brijesh_2015_11</vt:lpstr>
      <vt:lpstr>PowerPoint Presentation</vt:lpstr>
      <vt:lpstr>Not everything in economy is important</vt:lpstr>
      <vt:lpstr>PowerPoint Presentation</vt:lpstr>
      <vt:lpstr>ML5/P3: China Stock crash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Lodha Committee</vt:lpstr>
      <vt:lpstr>Lodha Committee</vt:lpstr>
      <vt:lpstr>PowerPoint Presentation</vt:lpstr>
      <vt:lpstr>Last page: Life / Ad</vt:lpstr>
      <vt:lpstr>Only high profile awardees</vt:lpstr>
      <vt:lpstr>PowerPoint Presentation</vt:lpstr>
      <vt:lpstr>PowerPoint Presentation</vt:lpstr>
      <vt:lpstr>PowerPoint Presentation</vt:lpstr>
      <vt:lpstr>PIN</vt:lpstr>
      <vt:lpstr>PIN: Appointments</vt:lpstr>
      <vt:lpstr>PIN: Committees</vt:lpstr>
      <vt:lpstr>PowerPoint Presentation</vt:lpstr>
      <vt:lpstr>If the said sports is your hobby…</vt:lpstr>
      <vt:lpstr>PIN: Diaspora</vt:lpstr>
      <vt:lpstr>PIN: Dead</vt:lpstr>
      <vt:lpstr>PIN- movies</vt:lpstr>
      <vt:lpstr>PIN: Books</vt:lpstr>
      <vt:lpstr>Government ads important</vt:lpstr>
      <vt:lpstr>Government ads important</vt:lpstr>
      <vt:lpstr>President and VP speeches also important</vt:lpstr>
      <vt:lpstr>Combining all together</vt:lpstr>
      <vt:lpstr>What else?</vt:lpstr>
      <vt:lpstr>Magazines</vt:lpstr>
      <vt:lpstr>MAGAZINES</vt:lpstr>
      <vt:lpstr>Notes Making</vt:lpstr>
      <vt:lpstr>Notes not required, HIGHLIGHTER</vt:lpstr>
      <vt:lpstr>Margin Notes</vt:lpstr>
      <vt:lpstr>Full length notes</vt:lpstr>
      <vt:lpstr>Better make notes in loose papers, because easy to update new data in it.</vt:lpstr>
      <vt:lpstr>A4 papers &amp; folders</vt:lpstr>
      <vt:lpstr>PowerPoint Presentation</vt:lpstr>
      <vt:lpstr>Quality study hours</vt:lpstr>
      <vt:lpstr>Quality study hours</vt:lpstr>
      <vt:lpstr>Quality study hours</vt:lpstr>
      <vt:lpstr>After exam</vt:lpstr>
      <vt:lpstr>Advance planning required</vt:lpstr>
      <vt:lpstr>PowerPoint Presentation</vt:lpstr>
      <vt:lpstr>First things first</vt:lpstr>
      <vt:lpstr>Your Cooperation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1</cp:revision>
  <dcterms:created xsi:type="dcterms:W3CDTF">2016-02-16T13:22:48Z</dcterms:created>
  <dcterms:modified xsi:type="dcterms:W3CDTF">2016-02-16T13:22:56Z</dcterms:modified>
</cp:coreProperties>
</file>